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1" r:id="rId4"/>
    <p:sldId id="271" r:id="rId5"/>
    <p:sldId id="279" r:id="rId6"/>
    <p:sldId id="280" r:id="rId7"/>
    <p:sldId id="283" r:id="rId8"/>
    <p:sldId id="284" r:id="rId9"/>
    <p:sldId id="282" r:id="rId10"/>
    <p:sldId id="276" r:id="rId11"/>
    <p:sldId id="281" r:id="rId12"/>
    <p:sldId id="286" r:id="rId13"/>
    <p:sldId id="287" r:id="rId14"/>
    <p:sldId id="288" r:id="rId15"/>
    <p:sldId id="289" r:id="rId16"/>
    <p:sldId id="277" r:id="rId17"/>
    <p:sldId id="291" r:id="rId18"/>
    <p:sldId id="290" r:id="rId19"/>
    <p:sldId id="292" r:id="rId20"/>
    <p:sldId id="293" r:id="rId21"/>
    <p:sldId id="294" r:id="rId22"/>
    <p:sldId id="295" r:id="rId23"/>
    <p:sldId id="296" r:id="rId24"/>
    <p:sldId id="297" r:id="rId25"/>
    <p:sldId id="275" r:id="rId26"/>
    <p:sldId id="258" r:id="rId27"/>
    <p:sldId id="259" r:id="rId28"/>
    <p:sldId id="260" r:id="rId29"/>
    <p:sldId id="298" r:id="rId30"/>
    <p:sldId id="299" r:id="rId31"/>
    <p:sldId id="300" r:id="rId3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5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29D76-DFE6-4B59-BCAA-2D4FF47475AD}" type="datetimeFigureOut">
              <a:rPr lang="uk-UA" smtClean="0"/>
              <a:t>22.09.2025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08569-659E-42AE-B2E9-B4BC7EAF6C3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127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08569-659E-42AE-B2E9-B4BC7EAF6C34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337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3BC52-F4FA-4051-88FE-1F03CAA2C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1F3E1734-8824-4B9B-9E48-51282C3E6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04B9D845-696C-4818-AF0B-F7529EAA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FBB4F38-D100-4675-A560-A06CAD6B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A8A312C7-5231-4B47-8FA8-13637825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18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F3CA56-D69F-4E7A-8BA4-F1B882D5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4EFB1A05-90EB-4C78-BF83-A9756C7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BA96953-1269-4CA2-A98D-DEE130674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779BFFB8-49BE-4286-854A-ED23E5680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99051B55-F429-4DC3-BDDC-945B186A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062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C455BC34-841A-43D5-B304-E54E2D8C8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5A52C6F0-BC38-4EF2-8B4B-09031EDC7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2A217EA-3859-4F15-8128-035001C4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9B851D3-BF42-422F-8FA5-D8A6ECCC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7986C4D3-16FA-43C3-B50C-FD69EEA0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778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1B923-0876-4FF6-B056-8DE58111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0AE6ECF-CB22-4EF2-8B8B-F3A88F63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8C8680B5-3348-4584-A699-1AC9A6FB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E574433-45F6-4D53-A806-CC84043D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D4015CB-EC2C-47E7-A48C-A6F40D1D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591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979CBC-0B93-440F-979A-0B07AC9B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BC75CC9-3797-49DD-B0CA-086F7ABCB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21DD78FE-2AAD-4DA9-B994-28199927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DD89214D-DB58-4C45-B165-A72A90B0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69AEE86-1AAC-44FE-829E-BD3690FE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5751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9D870-8EA2-4115-9BC9-A6CCA826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4143703-89B9-4911-93B9-A41BC07266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E1CB2EE7-CC72-444B-A0DD-13B4DC345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9A0C266B-2D1C-47AA-B8B0-907E18A3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722E8C30-0418-4B4F-92E2-855B5594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A167AED5-7BD4-45DD-AD9A-DFF07BA8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058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1626B-035D-4749-9BF2-570A5D0C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923D7B31-0A3A-4AC0-AABA-058AA9693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B7EC5FDB-A3A3-4724-8FAE-2CAC28A00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387FA86A-7E97-46B9-9FD0-C0C180CE8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80E3770E-7BA9-4B68-BEFA-00A79A48D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841FA903-32D7-44BF-8072-74710E16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A74AF3E8-66C9-49A3-96B5-2237551A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3955958E-5958-4B1F-A91F-4EC9484C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51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2C42C-C211-42D2-A03B-3849C234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74F34CC7-A706-4B86-8B7A-3C51BA1E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418C1D1F-CE6A-4A11-85FB-F486BE60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EACFE4B1-1269-4B9C-86C3-BF0236E9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984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771349B4-9FCD-4075-8DEB-BAF8615B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A814CF24-6B58-4F44-AA52-71732696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298A0EB2-BB1C-4CBD-9A8E-3B43FED9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445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F46D0-57B1-4717-91B7-7B44ADFC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0FB9849-2C37-442F-91FA-7C40DE8E9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6CAAEDE7-4017-44AC-A9EA-C274B7F0B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4C86DFD8-F06C-409B-9938-BE50F9E9D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A7B9A4F3-5988-443E-B2DA-200AB5BC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72B152CC-3581-47A3-A7C2-FA81F147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627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86B88-5CFC-48FC-AFCC-2E0A7764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0A9FBD88-871B-476F-8153-192A63915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97D35E02-7088-4F0D-8D89-00A48EBCB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CEC88CE-C431-4FFB-8761-A83292EE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A9FD9B98-E317-457B-AC7B-C6A2CEEF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EC295B53-9521-47D9-8645-F9FAD1DE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632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DFF3B4F7-A593-4F66-9E11-1C673E13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A06321D-EA05-4859-84C5-CD7DAEAAA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0D617FF-1675-4ACC-B32C-35ACBD576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2A216-AE28-415F-A2EE-730664FC6D2D}" type="datetimeFigureOut">
              <a:rPr lang="uk-UA" smtClean="0"/>
              <a:t>17.09.2025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067E7A6-F44E-4176-8487-7A535AB16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E84930B6-58C1-4813-B656-53FEB3FC0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06627-0695-4C61-8BB5-13AA317BD76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7886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6.wdp"/><Relationship Id="rId9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6.wdp"/><Relationship Id="rId9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E7EBAB-72DD-42C9-8CD7-49920ED21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 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D6FC17B-8AB3-45D3-BD12-036EF550F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15871"/>
            <a:ext cx="12192000" cy="2988184"/>
          </a:xfrm>
        </p:spPr>
        <p:txBody>
          <a:bodyPr>
            <a:normAutofit/>
          </a:bodyPr>
          <a:lstStyle/>
          <a:p>
            <a:r>
              <a:rPr lang="ru-RU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Комп’ютер</a:t>
            </a:r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медицині</a:t>
            </a:r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наш </a:t>
            </a:r>
            <a:r>
              <a:rPr lang="ru-RU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помічник</a:t>
            </a:r>
            <a:endParaRPr lang="uk-UA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29691-1991-4239-8A0B-8EDD6172B381}"/>
              </a:ext>
            </a:extLst>
          </p:cNvPr>
          <p:cNvSpPr txBox="1"/>
          <p:nvPr/>
        </p:nvSpPr>
        <p:spPr>
          <a:xfrm>
            <a:off x="573205" y="5581935"/>
            <a:ext cx="2983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Виконав </a:t>
            </a:r>
          </a:p>
          <a:p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Сткдент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групи Фіз-43О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Величко Василь</a:t>
            </a:r>
          </a:p>
        </p:txBody>
      </p:sp>
    </p:spTree>
    <p:extLst>
      <p:ext uri="{BB962C8B-B14F-4D97-AF65-F5344CB8AC3E}">
        <p14:creationId xmlns:p14="http://schemas.microsoft.com/office/powerpoint/2010/main" val="343355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12200"/>
            <a:ext cx="6379769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20587" y="6094833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95283" y="4435434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69979" y="1110796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Устройство электрокардиографа">
            <a:extLst>
              <a:ext uri="{FF2B5EF4-FFF2-40B4-BE49-F238E27FC236}">
                <a16:creationId xmlns:a16="http://schemas.microsoft.com/office/drawing/2014/main" id="{46FC5221-D0E6-4A1B-8062-01242BCD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801636" y="2776034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5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5774326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Кардіограф, або електрокардіограф (ЕКГ)</a:t>
            </a:r>
          </a:p>
          <a:p>
            <a:pPr algn="just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Ключовий пристрій для діагностики захворювань серцево-судинної системи. Він реєструє електричні імпульси, які генерує серцевий м’яз, і перетворює їх на графічне зображення – електрокардіограму. Це дозволяє лікарям швидко та точно виявити порушення серцевого ритму, ішемічні зміни, гіпертрофію та інші патології.</a:t>
            </a:r>
          </a:p>
          <a:p>
            <a:pPr algn="just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Використовують комп’ютерні алгоритми для аналізу сигналів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ECG,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визначення аритмій, зарядки й розряду; інтерфейси-екрани, автоматичні функції, запис даних.</a:t>
            </a: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1448"/>
            <a:ext cx="6379769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20587" y="6094833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95283" y="4435434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Устройство электрокардиографа">
            <a:extLst>
              <a:ext uri="{FF2B5EF4-FFF2-40B4-BE49-F238E27FC236}">
                <a16:creationId xmlns:a16="http://schemas.microsoft.com/office/drawing/2014/main" id="{01F2428B-BC41-4C71-B7BB-1838D9D0E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230" y="1030512"/>
            <a:ext cx="4713027" cy="4796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69979" y="1110796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201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5812229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Кардіограф, або електрокардіограф (ЕКГ)</a:t>
            </a:r>
          </a:p>
          <a:p>
            <a:pPr algn="just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Ключовий пристрій для діагностики захворювань серцево-судинної системи. Він реєструє електричні імпульси, які генерує серцевий м’яз, і перетворює їх на графічне зображення – електрокардіограму. Це дозволяє лікарям швидко та точно виявити порушення серцевого ритму, ішемічні зміни, гіпертрофію та інші патології. </a:t>
            </a:r>
          </a:p>
          <a:p>
            <a:pPr algn="just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Використовують комп’ютерні алгоритми для аналізу сигналів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ECG,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визначення аритмій, зарядки й розряду; інтерфейси-екрани, автоматичні функції, запис даних.</a:t>
            </a:r>
          </a:p>
          <a:p>
            <a:pPr marL="0" indent="0">
              <a:buNone/>
            </a:pPr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1448"/>
            <a:ext cx="6379769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20587" y="6094833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95283" y="4435434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Устройство электрокардиографа">
            <a:extLst>
              <a:ext uri="{FF2B5EF4-FFF2-40B4-BE49-F238E27FC236}">
                <a16:creationId xmlns:a16="http://schemas.microsoft.com/office/drawing/2014/main" id="{01F2428B-BC41-4C71-B7BB-1838D9D0E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230" y="1030512"/>
            <a:ext cx="4713027" cy="4796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69979" y="1110796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42411"/>
      </p:ext>
    </p:extLst>
  </p:cSld>
  <p:clrMapOvr>
    <a:masterClrMapping/>
  </p:clrMapOvr>
  <p:transition spd="slow" advTm="1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12200"/>
            <a:ext cx="6379769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20587" y="6094833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95283" y="4435434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69979" y="1110796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Устройство электрокардиографа">
            <a:extLst>
              <a:ext uri="{FF2B5EF4-FFF2-40B4-BE49-F238E27FC236}">
                <a16:creationId xmlns:a16="http://schemas.microsoft.com/office/drawing/2014/main" id="{46FC5221-D0E6-4A1B-8062-01242BCD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7783554" y="2776034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5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25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1448"/>
            <a:ext cx="6379769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20587" y="6094833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95283" y="4435434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69979" y="1110796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Устройство электрокардиографа">
            <a:extLst>
              <a:ext uri="{FF2B5EF4-FFF2-40B4-BE49-F238E27FC236}">
                <a16:creationId xmlns:a16="http://schemas.microsoft.com/office/drawing/2014/main" id="{46FC5221-D0E6-4A1B-8062-01242BCD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760692" y="2776034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70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4.58333E-6 -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1448"/>
            <a:ext cx="6379769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20587" y="4129555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95283" y="2470156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69979" y="-854482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Устройство электрокардиографа">
            <a:extLst>
              <a:ext uri="{FF2B5EF4-FFF2-40B4-BE49-F238E27FC236}">
                <a16:creationId xmlns:a16="http://schemas.microsoft.com/office/drawing/2014/main" id="{46FC5221-D0E6-4A1B-8062-01242BCD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801636" y="81075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52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5812228" cy="6858000"/>
          </a:xfrm>
        </p:spPr>
        <p:txBody>
          <a:bodyPr/>
          <a:lstStyle/>
          <a:p>
            <a:pPr marL="0" indent="0" algn="ctr">
              <a:buNone/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Монітор пацієнта (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Vital Signs Monitor)</a:t>
            </a:r>
            <a:endParaRPr lang="uk-UA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Медичний пристрій, який вимірює та відображає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життєво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важливі показники організму, такі як частота пульсу, артеріальний тиск (НІАД), насичення крові киснем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SpO2),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дихання та температура тіла.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Має цифрові дисплеї, комп’ютерні модулі для збору й обробки даних, можливість зберігати історію, передавати дані по мережі, використовувати тривожні сигнали.</a:t>
            </a: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12200"/>
            <a:ext cx="6379769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795283" y="4562539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44675" y="-421498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 descr="Устройство электрокардиографа">
            <a:extLst>
              <a:ext uri="{FF2B5EF4-FFF2-40B4-BE49-F238E27FC236}">
                <a16:creationId xmlns:a16="http://schemas.microsoft.com/office/drawing/2014/main" id="{A236593F-D40A-443E-8D2A-0E0ED4CE1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744675" y="1318097"/>
            <a:ext cx="1409321" cy="1157216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4B6EFC6D-6C9E-47E5-8B96-0CAD6C69D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230" y="2345426"/>
            <a:ext cx="4932445" cy="2418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45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5812229" cy="6858000"/>
          </a:xfrm>
        </p:spPr>
        <p:txBody>
          <a:bodyPr/>
          <a:lstStyle/>
          <a:p>
            <a:pPr marL="0" indent="0" algn="ctr">
              <a:buNone/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Монітор пацієнта (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Vital Signs Monitor)</a:t>
            </a:r>
            <a:endParaRPr lang="uk-UA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Медичний пристрій, який вимірює та відображає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життєво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важливі показники організму, такі як частота пульсу, артеріальний тиск (НІАД), насичення крові киснем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SpO2),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дихання та температура тіла.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Має цифрові дисплеї, комп’ютерні модулі для збору й обробки даних, можливість зберігати історію, передавати дані по мережі, використовувати тривожні сигнали.</a:t>
            </a:r>
          </a:p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1448"/>
            <a:ext cx="6379769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795283" y="4562539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44675" y="-421498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 descr="Устройство электрокардиографа">
            <a:extLst>
              <a:ext uri="{FF2B5EF4-FFF2-40B4-BE49-F238E27FC236}">
                <a16:creationId xmlns:a16="http://schemas.microsoft.com/office/drawing/2014/main" id="{A236593F-D40A-443E-8D2A-0E0ED4CE1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744675" y="1318097"/>
            <a:ext cx="1409321" cy="1157216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4B6EFC6D-6C9E-47E5-8B96-0CAD6C69D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230" y="2345426"/>
            <a:ext cx="4932445" cy="2418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41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122830"/>
            <a:ext cx="6379769" cy="69959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20587" y="4129555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7738171" y="2470156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69979" y="-854482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Устройство электрокардиографа">
            <a:extLst>
              <a:ext uri="{FF2B5EF4-FFF2-40B4-BE49-F238E27FC236}">
                <a16:creationId xmlns:a16="http://schemas.microsoft.com/office/drawing/2014/main" id="{46FC5221-D0E6-4A1B-8062-01242BCD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801636" y="81075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801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0.25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1448"/>
            <a:ext cx="6379769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20587" y="4129555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95283" y="2470156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69979" y="-854482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Устройство электрокардиографа">
            <a:extLst>
              <a:ext uri="{FF2B5EF4-FFF2-40B4-BE49-F238E27FC236}">
                <a16:creationId xmlns:a16="http://schemas.microsoft.com/office/drawing/2014/main" id="{46FC5221-D0E6-4A1B-8062-01242BCD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801636" y="81075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43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9C11F-C859-4E72-9D49-70046B29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61" y="0"/>
            <a:ext cx="10515600" cy="1325563"/>
          </a:xfrm>
        </p:spPr>
        <p:txBody>
          <a:bodyPr/>
          <a:lstStyle/>
          <a:p>
            <a:pPr algn="ctr"/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Штучний інтелект у медицині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FDD9AA-4124-41B0-9C32-81E910011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115940"/>
            <a:ext cx="7315200" cy="5742059"/>
          </a:xfrm>
        </p:spPr>
        <p:txBody>
          <a:bodyPr>
            <a:normAutofit lnSpcReduction="10000"/>
          </a:bodyPr>
          <a:lstStyle/>
          <a:p>
            <a:pPr algn="just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Штучний інтелект у медицині вже сьогодні демонструє значні досягнення, пропонуючи нові можливості для діагностики, лікування й управління медичними даними. Його впровадження у сферу охорони здоров’я відкриває перспективи, що здатні кардинально змінити галузь.</a:t>
            </a:r>
          </a:p>
          <a:p>
            <a:pPr algn="just"/>
            <a:r>
              <a:rPr lang="uk-UA" dirty="0"/>
              <a:t>Сучасні технології вже дозволяють лікарям проводити операції з максимальною точністю та мінімальними ризиками для пацієнтів. Завдяки використанню </a:t>
            </a:r>
            <a:r>
              <a:rPr lang="uk-UA" dirty="0" err="1"/>
              <a:t>роботизованих</a:t>
            </a:r>
            <a:r>
              <a:rPr lang="uk-UA" dirty="0"/>
              <a:t> систем хірургічні втручання стають менш неконтрольованими, що значно зменшує післяопераційні ускладнення і прискорює відновлення.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90" name="Picture 6" descr="Штучний інтелект в медицині: можливості та перспективи ШІ - ProIT">
            <a:extLst>
              <a:ext uri="{FF2B5EF4-FFF2-40B4-BE49-F238E27FC236}">
                <a16:creationId xmlns:a16="http://schemas.microsoft.com/office/drawing/2014/main" id="{33BE42E6-305B-4FBE-8917-2A4D0233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1819429"/>
            <a:ext cx="4826144" cy="3219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71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2"/>
            <a:ext cx="6379769" cy="68579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06939" y="2437233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81635" y="777834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56331" y="-2546804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Устройство электрокардиографа">
            <a:extLst>
              <a:ext uri="{FF2B5EF4-FFF2-40B4-BE49-F238E27FC236}">
                <a16:creationId xmlns:a16="http://schemas.microsoft.com/office/drawing/2014/main" id="{46FC5221-D0E6-4A1B-8062-01242BCD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787988" y="-88156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74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5786927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Дефібрилятор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Медичний пристрій, який використовується для відновлення нормального серцевого ритму шляхом подачі електричного імпульсу. Він ліквідує серцеву фібриляцію та інші небезпечні аритмії, що призводять до зупинки серця.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Сучасні дефібрилятори обладнані комп’ютерними технологіями, які автоматично аналізують серцеву діяльність (ЕКГ) та підказують медичному персоналу оптимальні дії. Це значно підвищує ефективність та швидкість надання допомоги у критичних ситуаціях.</a:t>
            </a: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2"/>
            <a:ext cx="6379769" cy="68579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81635" y="777834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56331" y="-2546804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Устройство электрокардиографа">
            <a:extLst>
              <a:ext uri="{FF2B5EF4-FFF2-40B4-BE49-F238E27FC236}">
                <a16:creationId xmlns:a16="http://schemas.microsoft.com/office/drawing/2014/main" id="{46FC5221-D0E6-4A1B-8062-01242BCD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787988" y="-88156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Дефібрилятор- монітор DEFIGARD Touch 7">
            <a:extLst>
              <a:ext uri="{FF2B5EF4-FFF2-40B4-BE49-F238E27FC236}">
                <a16:creationId xmlns:a16="http://schemas.microsoft.com/office/drawing/2014/main" id="{C3463BE7-51CB-432D-97E1-7923C82C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60" y="921761"/>
            <a:ext cx="4939071" cy="4188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029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5806926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Дефібрилятор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Медичний пристрій, який використовується для відновлення нормального серцевого ритму шляхом подачі електричного імпульсу. Він ліквідує серцеву фібриляцію та інші небезпечні аритмії, що призводять до зупинки серця.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Сучасні дефібрилятори обладнані комп’ютерними технологіями, які автоматично аналізують серцеву діяльність (ЕКГ) та підказують медичному персоналу оптимальні дії. Це значно підвищує ефективність та швидкість надання допомоги у критичних ситуаціях.</a:t>
            </a:r>
          </a:p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2"/>
            <a:ext cx="6379769" cy="68579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81635" y="777834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56331" y="-2546804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Устройство электрокардиографа">
            <a:extLst>
              <a:ext uri="{FF2B5EF4-FFF2-40B4-BE49-F238E27FC236}">
                <a16:creationId xmlns:a16="http://schemas.microsoft.com/office/drawing/2014/main" id="{46FC5221-D0E6-4A1B-8062-01242BCD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787988" y="-88156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Дефібрилятор- монітор DEFIGARD Touch 7">
            <a:extLst>
              <a:ext uri="{FF2B5EF4-FFF2-40B4-BE49-F238E27FC236}">
                <a16:creationId xmlns:a16="http://schemas.microsoft.com/office/drawing/2014/main" id="{C3463BE7-51CB-432D-97E1-7923C82C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60" y="921761"/>
            <a:ext cx="4939071" cy="4188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385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107736"/>
            <a:ext cx="6379769" cy="7081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7708885" y="2437233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81635" y="777834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Medical Equipment Consulting | Envista Forensics">
            <a:extLst>
              <a:ext uri="{FF2B5EF4-FFF2-40B4-BE49-F238E27FC236}">
                <a16:creationId xmlns:a16="http://schemas.microsoft.com/office/drawing/2014/main" id="{04322A13-4F27-431A-BEAA-8C78A77F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56331" y="-2546804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Устройство электрокардиографа">
            <a:extLst>
              <a:ext uri="{FF2B5EF4-FFF2-40B4-BE49-F238E27FC236}">
                <a16:creationId xmlns:a16="http://schemas.microsoft.com/office/drawing/2014/main" id="{46FC5221-D0E6-4A1B-8062-01242BCD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787988" y="-88156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205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5ECB2-F250-484D-83CE-03AAAA03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uk-UA" sz="6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Штучний інтелект в медицині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947B19F-1AA0-407C-A4EE-ECA581312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96" y="2238231"/>
            <a:ext cx="11832608" cy="3461059"/>
          </a:xfrm>
        </p:spPr>
        <p:txBody>
          <a:bodyPr/>
          <a:lstStyle/>
          <a:p>
            <a:pPr marL="0" indent="0" algn="just">
              <a:buNone/>
            </a:pP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Штучний інтелект (ШІ) стає невід’ємною частиною сучасної медицини.</a:t>
            </a:r>
            <a:b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Він допомагає лікарям швидше аналізувати результати обстежень, прогнозувати розвиток </a:t>
            </a:r>
            <a:r>
              <a:rPr lang="uk-UA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хвороб</a:t>
            </a: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підбирати ефективне лікування та покращувати якість медичної допомоги.</a:t>
            </a:r>
          </a:p>
        </p:txBody>
      </p:sp>
    </p:spTree>
    <p:extLst>
      <p:ext uri="{BB962C8B-B14F-4D97-AF65-F5344CB8AC3E}">
        <p14:creationId xmlns:p14="http://schemas.microsoft.com/office/powerpoint/2010/main" val="279859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99CE663F-1C72-4C3E-B88B-44AC38710485}"/>
              </a:ext>
            </a:extLst>
          </p:cNvPr>
          <p:cNvSpPr/>
          <p:nvPr/>
        </p:nvSpPr>
        <p:spPr>
          <a:xfrm>
            <a:off x="0" y="1"/>
            <a:ext cx="659375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A98E14E2-0D24-41A6-8D07-BB4F9809CAC3}"/>
              </a:ext>
            </a:extLst>
          </p:cNvPr>
          <p:cNvSpPr/>
          <p:nvPr/>
        </p:nvSpPr>
        <p:spPr>
          <a:xfrm>
            <a:off x="6593754" y="-1"/>
            <a:ext cx="5598245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Рисунок 5" descr="Штучний інтелект у діагностиці патології">
            <a:extLst>
              <a:ext uri="{FF2B5EF4-FFF2-40B4-BE49-F238E27FC236}">
                <a16:creationId xmlns:a16="http://schemas.microsoft.com/office/drawing/2014/main" id="{A6DC5DB8-A62C-407F-98E4-DB1D59D0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2" t="11963" r="29376" b="16978"/>
          <a:stretch>
            <a:fillRect/>
          </a:stretch>
        </p:blipFill>
        <p:spPr bwMode="auto">
          <a:xfrm>
            <a:off x="6955703" y="1303016"/>
            <a:ext cx="4874345" cy="3924417"/>
          </a:xfrm>
          <a:custGeom>
            <a:avLst/>
            <a:gdLst/>
            <a:ahLst/>
            <a:cxnLst/>
            <a:rect l="l" t="t" r="r" b="b"/>
            <a:pathLst>
              <a:path w="4986787" h="4014946">
                <a:moveTo>
                  <a:pt x="1785182" y="777780"/>
                </a:moveTo>
                <a:lnTo>
                  <a:pt x="1222598" y="2468607"/>
                </a:lnTo>
                <a:lnTo>
                  <a:pt x="2350841" y="2468607"/>
                </a:lnTo>
                <a:lnTo>
                  <a:pt x="1788257" y="777780"/>
                </a:lnTo>
                <a:close/>
                <a:moveTo>
                  <a:pt x="4580988" y="0"/>
                </a:moveTo>
                <a:cubicBezTo>
                  <a:pt x="4660918" y="0"/>
                  <a:pt x="4726502" y="3074"/>
                  <a:pt x="4777739" y="9223"/>
                </a:cubicBezTo>
                <a:cubicBezTo>
                  <a:pt x="4828976" y="15371"/>
                  <a:pt x="4869966" y="23569"/>
                  <a:pt x="4900709" y="33816"/>
                </a:cubicBezTo>
                <a:cubicBezTo>
                  <a:pt x="4931451" y="44064"/>
                  <a:pt x="4953483" y="57385"/>
                  <a:pt x="4966805" y="73781"/>
                </a:cubicBezTo>
                <a:cubicBezTo>
                  <a:pt x="4980126" y="90177"/>
                  <a:pt x="4986787" y="108623"/>
                  <a:pt x="4986787" y="129118"/>
                </a:cubicBezTo>
                <a:lnTo>
                  <a:pt x="4986787" y="3885828"/>
                </a:lnTo>
                <a:cubicBezTo>
                  <a:pt x="4986787" y="3906322"/>
                  <a:pt x="4980126" y="3924768"/>
                  <a:pt x="4966805" y="3941164"/>
                </a:cubicBezTo>
                <a:cubicBezTo>
                  <a:pt x="4953483" y="3957560"/>
                  <a:pt x="4931451" y="3970882"/>
                  <a:pt x="4900709" y="3981129"/>
                </a:cubicBezTo>
                <a:cubicBezTo>
                  <a:pt x="4869966" y="3991377"/>
                  <a:pt x="4828976" y="3999574"/>
                  <a:pt x="4777739" y="4005723"/>
                </a:cubicBezTo>
                <a:cubicBezTo>
                  <a:pt x="4726502" y="4011871"/>
                  <a:pt x="4660918" y="4014946"/>
                  <a:pt x="4580988" y="4014946"/>
                </a:cubicBezTo>
                <a:cubicBezTo>
                  <a:pt x="4503108" y="4014946"/>
                  <a:pt x="4438036" y="4011871"/>
                  <a:pt x="4385774" y="4005723"/>
                </a:cubicBezTo>
                <a:cubicBezTo>
                  <a:pt x="4333512" y="3999574"/>
                  <a:pt x="4292010" y="3991377"/>
                  <a:pt x="4261268" y="3981129"/>
                </a:cubicBezTo>
                <a:cubicBezTo>
                  <a:pt x="4230526" y="3970882"/>
                  <a:pt x="4208494" y="3957560"/>
                  <a:pt x="4195172" y="3941164"/>
                </a:cubicBezTo>
                <a:cubicBezTo>
                  <a:pt x="4181851" y="3924768"/>
                  <a:pt x="4175189" y="3906322"/>
                  <a:pt x="4175189" y="3885828"/>
                </a:cubicBezTo>
                <a:lnTo>
                  <a:pt x="4175189" y="129118"/>
                </a:lnTo>
                <a:cubicBezTo>
                  <a:pt x="4175189" y="108623"/>
                  <a:pt x="4181851" y="90177"/>
                  <a:pt x="4195172" y="73781"/>
                </a:cubicBezTo>
                <a:cubicBezTo>
                  <a:pt x="4208494" y="57385"/>
                  <a:pt x="4231038" y="44064"/>
                  <a:pt x="4262805" y="33816"/>
                </a:cubicBezTo>
                <a:cubicBezTo>
                  <a:pt x="4294572" y="23569"/>
                  <a:pt x="4336074" y="15371"/>
                  <a:pt x="4387311" y="9223"/>
                </a:cubicBezTo>
                <a:cubicBezTo>
                  <a:pt x="4438549" y="3074"/>
                  <a:pt x="4503108" y="0"/>
                  <a:pt x="4580988" y="0"/>
                </a:cubicBezTo>
                <a:close/>
                <a:moveTo>
                  <a:pt x="1797479" y="0"/>
                </a:moveTo>
                <a:cubicBezTo>
                  <a:pt x="1918399" y="0"/>
                  <a:pt x="2014725" y="1537"/>
                  <a:pt x="2086457" y="4611"/>
                </a:cubicBezTo>
                <a:cubicBezTo>
                  <a:pt x="2158189" y="7685"/>
                  <a:pt x="2214038" y="14859"/>
                  <a:pt x="2254003" y="26131"/>
                </a:cubicBezTo>
                <a:cubicBezTo>
                  <a:pt x="2293968" y="37403"/>
                  <a:pt x="2322661" y="54311"/>
                  <a:pt x="2340082" y="76856"/>
                </a:cubicBezTo>
                <a:cubicBezTo>
                  <a:pt x="2357502" y="99400"/>
                  <a:pt x="2372361" y="130142"/>
                  <a:pt x="2384657" y="169083"/>
                </a:cubicBezTo>
                <a:lnTo>
                  <a:pt x="3614350" y="3695225"/>
                </a:lnTo>
                <a:cubicBezTo>
                  <a:pt x="3638944" y="3769007"/>
                  <a:pt x="3654315" y="3827417"/>
                  <a:pt x="3660463" y="3870457"/>
                </a:cubicBezTo>
                <a:cubicBezTo>
                  <a:pt x="3666612" y="3913496"/>
                  <a:pt x="3658414" y="3945775"/>
                  <a:pt x="3635869" y="3967295"/>
                </a:cubicBezTo>
                <a:cubicBezTo>
                  <a:pt x="3613325" y="3988815"/>
                  <a:pt x="3573360" y="4002136"/>
                  <a:pt x="3515974" y="4007260"/>
                </a:cubicBezTo>
                <a:cubicBezTo>
                  <a:pt x="3458589" y="4012383"/>
                  <a:pt x="3379683" y="4014946"/>
                  <a:pt x="3279259" y="4014946"/>
                </a:cubicBezTo>
                <a:cubicBezTo>
                  <a:pt x="3174735" y="4014946"/>
                  <a:pt x="3093268" y="4013408"/>
                  <a:pt x="3034857" y="4010334"/>
                </a:cubicBezTo>
                <a:cubicBezTo>
                  <a:pt x="2976447" y="4007260"/>
                  <a:pt x="2931871" y="4001111"/>
                  <a:pt x="2901128" y="3991889"/>
                </a:cubicBezTo>
                <a:cubicBezTo>
                  <a:pt x="2870386" y="3982666"/>
                  <a:pt x="2848866" y="3969857"/>
                  <a:pt x="2836569" y="3953461"/>
                </a:cubicBezTo>
                <a:cubicBezTo>
                  <a:pt x="2824272" y="3937065"/>
                  <a:pt x="2814025" y="3915546"/>
                  <a:pt x="2805827" y="3888902"/>
                </a:cubicBezTo>
                <a:lnTo>
                  <a:pt x="2538369" y="3089602"/>
                </a:lnTo>
                <a:lnTo>
                  <a:pt x="1044293" y="3089602"/>
                </a:lnTo>
                <a:lnTo>
                  <a:pt x="792206" y="3867382"/>
                </a:lnTo>
                <a:cubicBezTo>
                  <a:pt x="784008" y="3896075"/>
                  <a:pt x="773248" y="3920157"/>
                  <a:pt x="759927" y="3939627"/>
                </a:cubicBezTo>
                <a:cubicBezTo>
                  <a:pt x="746604" y="3959097"/>
                  <a:pt x="725085" y="3974468"/>
                  <a:pt x="695367" y="3985740"/>
                </a:cubicBezTo>
                <a:cubicBezTo>
                  <a:pt x="665650" y="3997013"/>
                  <a:pt x="623635" y="4004698"/>
                  <a:pt x="569324" y="4008797"/>
                </a:cubicBezTo>
                <a:cubicBezTo>
                  <a:pt x="515013" y="4012896"/>
                  <a:pt x="443793" y="4014946"/>
                  <a:pt x="355665" y="4014946"/>
                </a:cubicBezTo>
                <a:cubicBezTo>
                  <a:pt x="261388" y="4014946"/>
                  <a:pt x="187607" y="4011871"/>
                  <a:pt x="134320" y="4005723"/>
                </a:cubicBezTo>
                <a:cubicBezTo>
                  <a:pt x="81034" y="3999574"/>
                  <a:pt x="44143" y="3984716"/>
                  <a:pt x="23648" y="3961146"/>
                </a:cubicBezTo>
                <a:cubicBezTo>
                  <a:pt x="3153" y="3937578"/>
                  <a:pt x="-4020" y="3904273"/>
                  <a:pt x="2129" y="3861234"/>
                </a:cubicBezTo>
                <a:cubicBezTo>
                  <a:pt x="8277" y="3818195"/>
                  <a:pt x="23648" y="3760809"/>
                  <a:pt x="48242" y="3689077"/>
                </a:cubicBezTo>
                <a:lnTo>
                  <a:pt x="1274860" y="159860"/>
                </a:lnTo>
                <a:cubicBezTo>
                  <a:pt x="1287157" y="125018"/>
                  <a:pt x="1301503" y="96838"/>
                  <a:pt x="1317899" y="75319"/>
                </a:cubicBezTo>
                <a:cubicBezTo>
                  <a:pt x="1334296" y="53799"/>
                  <a:pt x="1360426" y="37403"/>
                  <a:pt x="1396292" y="26131"/>
                </a:cubicBezTo>
                <a:cubicBezTo>
                  <a:pt x="1432158" y="14859"/>
                  <a:pt x="1481858" y="7685"/>
                  <a:pt x="1545392" y="4611"/>
                </a:cubicBezTo>
                <a:cubicBezTo>
                  <a:pt x="1608927" y="1537"/>
                  <a:pt x="1692955" y="0"/>
                  <a:pt x="17974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60B29A-1C39-463D-876B-A0799AA76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01" y="218364"/>
            <a:ext cx="5876499" cy="663963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uk-UA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</a:t>
            </a:r>
          </a:p>
          <a:p>
            <a:pPr algn="just">
              <a:lnSpc>
                <a:spcPct val="150000"/>
              </a:lnSpc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медичних знімків</a:t>
            </a:r>
          </a:p>
          <a:p>
            <a:pPr algn="just">
              <a:lnSpc>
                <a:spcPct val="150000"/>
              </a:lnSpc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Наукові дослідження</a:t>
            </a:r>
          </a:p>
          <a:p>
            <a:pPr algn="just">
              <a:lnSpc>
                <a:spcPct val="150000"/>
              </a:lnSpc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Розроблення нових лікарських препаратів</a:t>
            </a:r>
          </a:p>
          <a:p>
            <a:pPr algn="just">
              <a:lnSpc>
                <a:spcPct val="150000"/>
              </a:lnSpc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Прогнозування епідемій</a:t>
            </a:r>
          </a:p>
          <a:p>
            <a:pPr algn="just">
              <a:lnSpc>
                <a:spcPct val="150000"/>
              </a:lnSpc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</a:t>
            </a:r>
            <a:r>
              <a:rPr lang="uk-UA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геномних</a:t>
            </a: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даних</a:t>
            </a:r>
          </a:p>
          <a:p>
            <a:pPr algn="just">
              <a:lnSpc>
                <a:spcPct val="150000"/>
              </a:lnSpc>
            </a:pPr>
            <a:r>
              <a:rPr lang="ru-RU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Обслуговування</a:t>
            </a:r>
            <a:r>
              <a:rPr lang="ru-R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ремонт </a:t>
            </a:r>
            <a:r>
              <a:rPr lang="ru-RU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медичного</a:t>
            </a:r>
            <a:r>
              <a:rPr lang="ru-R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обладнання</a:t>
            </a:r>
            <a:endParaRPr lang="uk-UA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1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49917D9E-299B-4822-87FA-EFC1A9224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медичних знімків</a:t>
            </a:r>
          </a:p>
          <a:p>
            <a:pPr algn="just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ШІ може обробляти та підвищувати чіткість рентгенівського знімка,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скану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КТ або МРТ, записів медичної акустики. Це особливо важливо для своєчасного виявлення ракових пухлин, пневмонії, туберкульозу, аномалій різних типів.</a:t>
            </a:r>
          </a:p>
          <a:p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uk-U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Наукові дослідження</a:t>
            </a:r>
          </a:p>
          <a:p>
            <a:pPr algn="just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ШІ може обробляти великі масиви медичних даних, включаючи результати клінічних випробувань, генетичні дані, історії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хвороб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для прогнозування розвитку захворювань та методів їх лікування.</a:t>
            </a:r>
          </a:p>
          <a:p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Бідні люди обиратимуть штучний інтелект замість лікарів у майбутньому -  Техно">
            <a:extLst>
              <a:ext uri="{FF2B5EF4-FFF2-40B4-BE49-F238E27FC236}">
                <a16:creationId xmlns:a16="http://schemas.microsoft.com/office/drawing/2014/main" id="{25CC71AF-96C6-4D6E-B252-6CC497631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27" y="2162495"/>
            <a:ext cx="5083032" cy="2859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36C9D3-5A90-4F43-B30A-3C71E3B3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03" y="2162494"/>
            <a:ext cx="5463449" cy="28592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97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8AB046E5-A2BD-4592-89F4-B9C52F331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 algn="ctr">
              <a:buNone/>
            </a:pP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Розроблення нових лікарських препаратів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Алгоритми ШІ можуть проводити скринінг пов'язаних з хворобою молекул в організмі людини, щоб на їх основі створювати нові ліки, зокрема антибіотики.</a:t>
            </a:r>
          </a:p>
          <a:p>
            <a:pPr marL="0" indent="0" algn="ctr">
              <a:buNone/>
            </a:pP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Прогнозування епідемій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ШІ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створювати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симулятивні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сценарії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локального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глобального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поширення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вірусних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захворювань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розроблення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заходів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протидії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Як штучний інтелект вплинув на фармацевтичну галузь? - Аптека online">
            <a:extLst>
              <a:ext uri="{FF2B5EF4-FFF2-40B4-BE49-F238E27FC236}">
                <a16:creationId xmlns:a16="http://schemas.microsoft.com/office/drawing/2014/main" id="{F7BCA78E-7526-425F-831A-0A3BA4C8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88" y="3237931"/>
            <a:ext cx="4286250" cy="3429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Чи замінить ШІ лікарів - Techinfo.com.ua">
            <a:extLst>
              <a:ext uri="{FF2B5EF4-FFF2-40B4-BE49-F238E27FC236}">
                <a16:creationId xmlns:a16="http://schemas.microsoft.com/office/drawing/2014/main" id="{9BBBB40C-D049-45D2-8F9C-53DF5B93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64" y="3534201"/>
            <a:ext cx="6265460" cy="31327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50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15389BB1-D8D5-4A1B-B818-A63A3E99D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 algn="ctr">
              <a:buNone/>
            </a:pP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</a:t>
            </a:r>
            <a:r>
              <a:rPr lang="uk-UA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геномних</a:t>
            </a: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даних</a:t>
            </a:r>
          </a:p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Дослідження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геному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людини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передбачають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обробку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цілих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ексабайтів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тому без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ШІ 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сфері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обійтися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Обслуговування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ремонт </a:t>
            </a:r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медичного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обладнання</a:t>
            </a:r>
            <a:endParaRPr lang="uk-U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ШІ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отримувати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роботу томографа,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апарату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ШВЛ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іншого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обладнання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фіксувати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збої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попереджати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вихід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пристроїв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ладу.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Преімплантаційне генетичне тестування ПГТ в Києві | ДНК тест">
            <a:extLst>
              <a:ext uri="{FF2B5EF4-FFF2-40B4-BE49-F238E27FC236}">
                <a16:creationId xmlns:a16="http://schemas.microsoft.com/office/drawing/2014/main" id="{CD43ABDF-A978-4715-8AA8-F7E513DF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181" y="1641710"/>
            <a:ext cx="4353637" cy="2902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98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99CE663F-1C72-4C3E-B88B-44AC38710485}"/>
              </a:ext>
            </a:extLst>
          </p:cNvPr>
          <p:cNvSpPr/>
          <p:nvPr/>
        </p:nvSpPr>
        <p:spPr>
          <a:xfrm>
            <a:off x="0" y="1"/>
            <a:ext cx="659375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A98E14E2-0D24-41A6-8D07-BB4F9809CAC3}"/>
              </a:ext>
            </a:extLst>
          </p:cNvPr>
          <p:cNvSpPr/>
          <p:nvPr/>
        </p:nvSpPr>
        <p:spPr>
          <a:xfrm>
            <a:off x="6593754" y="-1"/>
            <a:ext cx="5598245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Рисунок 5" descr="Штучний інтелект у діагностиці патології">
            <a:extLst>
              <a:ext uri="{FF2B5EF4-FFF2-40B4-BE49-F238E27FC236}">
                <a16:creationId xmlns:a16="http://schemas.microsoft.com/office/drawing/2014/main" id="{A6DC5DB8-A62C-407F-98E4-DB1D59D0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2" t="11963" r="29376" b="16978"/>
          <a:stretch>
            <a:fillRect/>
          </a:stretch>
        </p:blipFill>
        <p:spPr bwMode="auto">
          <a:xfrm>
            <a:off x="6955703" y="1303016"/>
            <a:ext cx="4874345" cy="3924417"/>
          </a:xfrm>
          <a:custGeom>
            <a:avLst/>
            <a:gdLst/>
            <a:ahLst/>
            <a:cxnLst/>
            <a:rect l="l" t="t" r="r" b="b"/>
            <a:pathLst>
              <a:path w="4986787" h="4014946">
                <a:moveTo>
                  <a:pt x="1785182" y="777780"/>
                </a:moveTo>
                <a:lnTo>
                  <a:pt x="1222598" y="2468607"/>
                </a:lnTo>
                <a:lnTo>
                  <a:pt x="2350841" y="2468607"/>
                </a:lnTo>
                <a:lnTo>
                  <a:pt x="1788257" y="777780"/>
                </a:lnTo>
                <a:close/>
                <a:moveTo>
                  <a:pt x="4580988" y="0"/>
                </a:moveTo>
                <a:cubicBezTo>
                  <a:pt x="4660918" y="0"/>
                  <a:pt x="4726502" y="3074"/>
                  <a:pt x="4777739" y="9223"/>
                </a:cubicBezTo>
                <a:cubicBezTo>
                  <a:pt x="4828976" y="15371"/>
                  <a:pt x="4869966" y="23569"/>
                  <a:pt x="4900709" y="33816"/>
                </a:cubicBezTo>
                <a:cubicBezTo>
                  <a:pt x="4931451" y="44064"/>
                  <a:pt x="4953483" y="57385"/>
                  <a:pt x="4966805" y="73781"/>
                </a:cubicBezTo>
                <a:cubicBezTo>
                  <a:pt x="4980126" y="90177"/>
                  <a:pt x="4986787" y="108623"/>
                  <a:pt x="4986787" y="129118"/>
                </a:cubicBezTo>
                <a:lnTo>
                  <a:pt x="4986787" y="3885828"/>
                </a:lnTo>
                <a:cubicBezTo>
                  <a:pt x="4986787" y="3906322"/>
                  <a:pt x="4980126" y="3924768"/>
                  <a:pt x="4966805" y="3941164"/>
                </a:cubicBezTo>
                <a:cubicBezTo>
                  <a:pt x="4953483" y="3957560"/>
                  <a:pt x="4931451" y="3970882"/>
                  <a:pt x="4900709" y="3981129"/>
                </a:cubicBezTo>
                <a:cubicBezTo>
                  <a:pt x="4869966" y="3991377"/>
                  <a:pt x="4828976" y="3999574"/>
                  <a:pt x="4777739" y="4005723"/>
                </a:cubicBezTo>
                <a:cubicBezTo>
                  <a:pt x="4726502" y="4011871"/>
                  <a:pt x="4660918" y="4014946"/>
                  <a:pt x="4580988" y="4014946"/>
                </a:cubicBezTo>
                <a:cubicBezTo>
                  <a:pt x="4503108" y="4014946"/>
                  <a:pt x="4438036" y="4011871"/>
                  <a:pt x="4385774" y="4005723"/>
                </a:cubicBezTo>
                <a:cubicBezTo>
                  <a:pt x="4333512" y="3999574"/>
                  <a:pt x="4292010" y="3991377"/>
                  <a:pt x="4261268" y="3981129"/>
                </a:cubicBezTo>
                <a:cubicBezTo>
                  <a:pt x="4230526" y="3970882"/>
                  <a:pt x="4208494" y="3957560"/>
                  <a:pt x="4195172" y="3941164"/>
                </a:cubicBezTo>
                <a:cubicBezTo>
                  <a:pt x="4181851" y="3924768"/>
                  <a:pt x="4175189" y="3906322"/>
                  <a:pt x="4175189" y="3885828"/>
                </a:cubicBezTo>
                <a:lnTo>
                  <a:pt x="4175189" y="129118"/>
                </a:lnTo>
                <a:cubicBezTo>
                  <a:pt x="4175189" y="108623"/>
                  <a:pt x="4181851" y="90177"/>
                  <a:pt x="4195172" y="73781"/>
                </a:cubicBezTo>
                <a:cubicBezTo>
                  <a:pt x="4208494" y="57385"/>
                  <a:pt x="4231038" y="44064"/>
                  <a:pt x="4262805" y="33816"/>
                </a:cubicBezTo>
                <a:cubicBezTo>
                  <a:pt x="4294572" y="23569"/>
                  <a:pt x="4336074" y="15371"/>
                  <a:pt x="4387311" y="9223"/>
                </a:cubicBezTo>
                <a:cubicBezTo>
                  <a:pt x="4438549" y="3074"/>
                  <a:pt x="4503108" y="0"/>
                  <a:pt x="4580988" y="0"/>
                </a:cubicBezTo>
                <a:close/>
                <a:moveTo>
                  <a:pt x="1797479" y="0"/>
                </a:moveTo>
                <a:cubicBezTo>
                  <a:pt x="1918399" y="0"/>
                  <a:pt x="2014725" y="1537"/>
                  <a:pt x="2086457" y="4611"/>
                </a:cubicBezTo>
                <a:cubicBezTo>
                  <a:pt x="2158189" y="7685"/>
                  <a:pt x="2214038" y="14859"/>
                  <a:pt x="2254003" y="26131"/>
                </a:cubicBezTo>
                <a:cubicBezTo>
                  <a:pt x="2293968" y="37403"/>
                  <a:pt x="2322661" y="54311"/>
                  <a:pt x="2340082" y="76856"/>
                </a:cubicBezTo>
                <a:cubicBezTo>
                  <a:pt x="2357502" y="99400"/>
                  <a:pt x="2372361" y="130142"/>
                  <a:pt x="2384657" y="169083"/>
                </a:cubicBezTo>
                <a:lnTo>
                  <a:pt x="3614350" y="3695225"/>
                </a:lnTo>
                <a:cubicBezTo>
                  <a:pt x="3638944" y="3769007"/>
                  <a:pt x="3654315" y="3827417"/>
                  <a:pt x="3660463" y="3870457"/>
                </a:cubicBezTo>
                <a:cubicBezTo>
                  <a:pt x="3666612" y="3913496"/>
                  <a:pt x="3658414" y="3945775"/>
                  <a:pt x="3635869" y="3967295"/>
                </a:cubicBezTo>
                <a:cubicBezTo>
                  <a:pt x="3613325" y="3988815"/>
                  <a:pt x="3573360" y="4002136"/>
                  <a:pt x="3515974" y="4007260"/>
                </a:cubicBezTo>
                <a:cubicBezTo>
                  <a:pt x="3458589" y="4012383"/>
                  <a:pt x="3379683" y="4014946"/>
                  <a:pt x="3279259" y="4014946"/>
                </a:cubicBezTo>
                <a:cubicBezTo>
                  <a:pt x="3174735" y="4014946"/>
                  <a:pt x="3093268" y="4013408"/>
                  <a:pt x="3034857" y="4010334"/>
                </a:cubicBezTo>
                <a:cubicBezTo>
                  <a:pt x="2976447" y="4007260"/>
                  <a:pt x="2931871" y="4001111"/>
                  <a:pt x="2901128" y="3991889"/>
                </a:cubicBezTo>
                <a:cubicBezTo>
                  <a:pt x="2870386" y="3982666"/>
                  <a:pt x="2848866" y="3969857"/>
                  <a:pt x="2836569" y="3953461"/>
                </a:cubicBezTo>
                <a:cubicBezTo>
                  <a:pt x="2824272" y="3937065"/>
                  <a:pt x="2814025" y="3915546"/>
                  <a:pt x="2805827" y="3888902"/>
                </a:cubicBezTo>
                <a:lnTo>
                  <a:pt x="2538369" y="3089602"/>
                </a:lnTo>
                <a:lnTo>
                  <a:pt x="1044293" y="3089602"/>
                </a:lnTo>
                <a:lnTo>
                  <a:pt x="792206" y="3867382"/>
                </a:lnTo>
                <a:cubicBezTo>
                  <a:pt x="784008" y="3896075"/>
                  <a:pt x="773248" y="3920157"/>
                  <a:pt x="759927" y="3939627"/>
                </a:cubicBezTo>
                <a:cubicBezTo>
                  <a:pt x="746604" y="3959097"/>
                  <a:pt x="725085" y="3974468"/>
                  <a:pt x="695367" y="3985740"/>
                </a:cubicBezTo>
                <a:cubicBezTo>
                  <a:pt x="665650" y="3997013"/>
                  <a:pt x="623635" y="4004698"/>
                  <a:pt x="569324" y="4008797"/>
                </a:cubicBezTo>
                <a:cubicBezTo>
                  <a:pt x="515013" y="4012896"/>
                  <a:pt x="443793" y="4014946"/>
                  <a:pt x="355665" y="4014946"/>
                </a:cubicBezTo>
                <a:cubicBezTo>
                  <a:pt x="261388" y="4014946"/>
                  <a:pt x="187607" y="4011871"/>
                  <a:pt x="134320" y="4005723"/>
                </a:cubicBezTo>
                <a:cubicBezTo>
                  <a:pt x="81034" y="3999574"/>
                  <a:pt x="44143" y="3984716"/>
                  <a:pt x="23648" y="3961146"/>
                </a:cubicBezTo>
                <a:cubicBezTo>
                  <a:pt x="3153" y="3937578"/>
                  <a:pt x="-4020" y="3904273"/>
                  <a:pt x="2129" y="3861234"/>
                </a:cubicBezTo>
                <a:cubicBezTo>
                  <a:pt x="8277" y="3818195"/>
                  <a:pt x="23648" y="3760809"/>
                  <a:pt x="48242" y="3689077"/>
                </a:cubicBezTo>
                <a:lnTo>
                  <a:pt x="1274860" y="159860"/>
                </a:lnTo>
                <a:cubicBezTo>
                  <a:pt x="1287157" y="125018"/>
                  <a:pt x="1301503" y="96838"/>
                  <a:pt x="1317899" y="75319"/>
                </a:cubicBezTo>
                <a:cubicBezTo>
                  <a:pt x="1334296" y="53799"/>
                  <a:pt x="1360426" y="37403"/>
                  <a:pt x="1396292" y="26131"/>
                </a:cubicBezTo>
                <a:cubicBezTo>
                  <a:pt x="1432158" y="14859"/>
                  <a:pt x="1481858" y="7685"/>
                  <a:pt x="1545392" y="4611"/>
                </a:cubicBezTo>
                <a:cubicBezTo>
                  <a:pt x="1608927" y="1537"/>
                  <a:pt x="1692955" y="0"/>
                  <a:pt x="17974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60B29A-1C39-463D-876B-A0799AA76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01" y="218364"/>
            <a:ext cx="5876499" cy="66396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Недоліки</a:t>
            </a:r>
          </a:p>
          <a:p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Нечітка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відповідальність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ШІ.</a:t>
            </a:r>
          </a:p>
          <a:p>
            <a:pPr fontAlgn="base"/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Порушення конфіденційності та можливий витік персональних даних пацієнтів.</a:t>
            </a:r>
          </a:p>
          <a:p>
            <a:pPr fontAlgn="base"/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Непрозорі та упереджені алгоритми.</a:t>
            </a:r>
          </a:p>
          <a:p>
            <a:pPr fontAlgn="base"/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Втрата робочих місць працівниками галузі.</a:t>
            </a:r>
          </a:p>
          <a:p>
            <a:pPr fontAlgn="base"/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Значні затрати фінансових і людських ресурсів на вироблення рішень, потрібних лише невеликій частині населення.</a:t>
            </a:r>
          </a:p>
          <a:p>
            <a:pPr marL="0" indent="0">
              <a:buNone/>
            </a:pPr>
            <a:endParaRPr lang="uk-U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6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Дефібрилятор- монітор DEFIGARD Touch 7">
            <a:extLst>
              <a:ext uri="{FF2B5EF4-FFF2-40B4-BE49-F238E27FC236}">
                <a16:creationId xmlns:a16="http://schemas.microsoft.com/office/drawing/2014/main" id="{7721E5B6-333B-4191-845D-EFE55695B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297904" y="5163479"/>
            <a:ext cx="1623470" cy="1333057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326D566A-1B77-4ED2-ADEE-E5245201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311911" y="3509250"/>
            <a:ext cx="1623470" cy="1333055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Устройство электрокардиографа">
            <a:extLst>
              <a:ext uri="{FF2B5EF4-FFF2-40B4-BE49-F238E27FC236}">
                <a16:creationId xmlns:a16="http://schemas.microsoft.com/office/drawing/2014/main" id="{C1ACE2F3-7B0F-4BC3-87BA-B67260F9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297904" y="1855020"/>
            <a:ext cx="1623469" cy="1333056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Medical Equipment Consulting | Envista Forensics">
            <a:extLst>
              <a:ext uri="{FF2B5EF4-FFF2-40B4-BE49-F238E27FC236}">
                <a16:creationId xmlns:a16="http://schemas.microsoft.com/office/drawing/2014/main" id="{43376E3A-C7C2-420B-824F-E7F2BDE53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311911" y="200793"/>
            <a:ext cx="1623470" cy="1333053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25F18-6617-4BC9-9D40-C2F67AD7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19" y="361464"/>
            <a:ext cx="10515600" cy="1325563"/>
          </a:xfrm>
        </p:spPr>
        <p:txBody>
          <a:bodyPr/>
          <a:lstStyle/>
          <a:p>
            <a:pPr algn="ctr"/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Комп’ютерні технології як частина медицини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24EB8-BF8C-4439-B703-B7DA6E952B5B}"/>
              </a:ext>
            </a:extLst>
          </p:cNvPr>
          <p:cNvSpPr txBox="1"/>
          <p:nvPr/>
        </p:nvSpPr>
        <p:spPr>
          <a:xfrm>
            <a:off x="256619" y="2826919"/>
            <a:ext cx="98700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Багато медичних приладів (УЗД, МРТ, рентген, кардіографи) використовують комп’ютери ще задовго до появи штучного інтелекту. Вони допомагають збирати, зберігати та обробляти інформацію, роблячи медицину точнішою та ефективнішою.</a:t>
            </a:r>
          </a:p>
          <a:p>
            <a:pPr algn="just"/>
            <a:endParaRPr lang="uk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9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9546C-AAF8-4BD2-8AF9-48B31360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382137"/>
            <a:ext cx="11308308" cy="5704764"/>
          </a:xfrm>
        </p:spPr>
        <p:txBody>
          <a:bodyPr>
            <a:normAutofit/>
          </a:bodyPr>
          <a:lstStyle/>
          <a:p>
            <a:pPr algn="just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  <a:b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Комп’ютерні технології стали невід’ємною частиною медицини. Вони допомагають швидко діагностувати хвороби, контролювати життєві показники пацієнтів та навіть рятувати життя у критичних ситуаціях. Використання таких приладів робить медичну допомогу точнішою, швидшою та безпечнішою.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00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851C0-6A73-42E0-8B3C-729F3E067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51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ДЯКУЮ ЗА УВАГУ!!!</a:t>
            </a:r>
          </a:p>
        </p:txBody>
      </p:sp>
    </p:spTree>
    <p:extLst>
      <p:ext uri="{BB962C8B-B14F-4D97-AF65-F5344CB8AC3E}">
        <p14:creationId xmlns:p14="http://schemas.microsoft.com/office/powerpoint/2010/main" val="20617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2"/>
            <a:ext cx="6379769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07986" y="7590974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82682" y="5931575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 descr="Устройство электрокардиографа">
            <a:extLst>
              <a:ext uri="{FF2B5EF4-FFF2-40B4-BE49-F238E27FC236}">
                <a16:creationId xmlns:a16="http://schemas.microsoft.com/office/drawing/2014/main" id="{2F0ACD55-5521-41A4-946D-CD1C68D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807986" y="426925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 descr="Medical Equipment Consulting | Envista Forensics">
            <a:extLst>
              <a:ext uri="{FF2B5EF4-FFF2-40B4-BE49-F238E27FC236}">
                <a16:creationId xmlns:a16="http://schemas.microsoft.com/office/drawing/2014/main" id="{71D787DE-5F82-4DB8-8FD1-26420F37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82678" y="2773522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9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2"/>
            <a:ext cx="6379769" cy="67502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07986" y="7590974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82682" y="5931575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 descr="Устройство электрокардиографа">
            <a:extLst>
              <a:ext uri="{FF2B5EF4-FFF2-40B4-BE49-F238E27FC236}">
                <a16:creationId xmlns:a16="http://schemas.microsoft.com/office/drawing/2014/main" id="{2F0ACD55-5521-41A4-946D-CD1C68D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807986" y="426925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Medical Equipment Consulting | Envista Forensics">
            <a:extLst>
              <a:ext uri="{FF2B5EF4-FFF2-40B4-BE49-F238E27FC236}">
                <a16:creationId xmlns:a16="http://schemas.microsoft.com/office/drawing/2014/main" id="{86574DAA-9D8D-4D0F-AAF7-F7CD6E8C6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80685" y="2774575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53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-0.2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5780628" cy="6858000"/>
          </a:xfrm>
        </p:spPr>
        <p:txBody>
          <a:bodyPr/>
          <a:lstStyle/>
          <a:p>
            <a:pPr marL="0" indent="0" algn="ctr">
              <a:buNone/>
            </a:pP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Магнітно-резонансний</a:t>
            </a:r>
            <a:r>
              <a:rPr lang="ru-R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томограф (МРТ, MRI </a:t>
            </a:r>
            <a:r>
              <a:rPr lang="ru-RU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r>
              <a:rPr lang="ru-R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Дає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внутрішніх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тканин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тіла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головного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мозку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Комп’ютери обробляють сигнали від радіохвиль і магнітного поля; створюють тривимірні знімки, керують складними алгоритмами реконструкції зображення. </a:t>
            </a: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2"/>
            <a:ext cx="6379769" cy="67502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122" name="Picture 2" descr="Medical Equipment Consulting | Envista Forensics">
            <a:extLst>
              <a:ext uri="{FF2B5EF4-FFF2-40B4-BE49-F238E27FC236}">
                <a16:creationId xmlns:a16="http://schemas.microsoft.com/office/drawing/2014/main" id="{D7AAF370-C4A1-47F3-8074-5CD4D3EC9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30" y="1400139"/>
            <a:ext cx="4880267" cy="3734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07986" y="7590974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82682" y="5931575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 descr="Устройство электрокардиографа">
            <a:extLst>
              <a:ext uri="{FF2B5EF4-FFF2-40B4-BE49-F238E27FC236}">
                <a16:creationId xmlns:a16="http://schemas.microsoft.com/office/drawing/2014/main" id="{2F0ACD55-5521-41A4-946D-CD1C68D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807986" y="426925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1435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5805931" cy="6858000"/>
          </a:xfrm>
        </p:spPr>
        <p:txBody>
          <a:bodyPr/>
          <a:lstStyle/>
          <a:p>
            <a:pPr marL="0" indent="0" algn="ctr">
              <a:buNone/>
            </a:pP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Магнітно-резонансний</a:t>
            </a:r>
            <a:r>
              <a:rPr lang="ru-R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томограф (МРТ, MRI </a:t>
            </a:r>
            <a:r>
              <a:rPr lang="ru-RU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r>
              <a:rPr lang="ru-R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Дає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внутрішніх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тканин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тіла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головного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мозку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Комп’ютери обробляють сигнали від радіохвиль і магнітного поля; створюють тривимірні знімки, керують складними алгоритмами реконструкції зображення. </a:t>
            </a:r>
          </a:p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2"/>
            <a:ext cx="6379769" cy="67502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122" name="Picture 2" descr="Medical Equipment Consulting | Envista Forensics">
            <a:extLst>
              <a:ext uri="{FF2B5EF4-FFF2-40B4-BE49-F238E27FC236}">
                <a16:creationId xmlns:a16="http://schemas.microsoft.com/office/drawing/2014/main" id="{D7AAF370-C4A1-47F3-8074-5CD4D3EC9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30" y="1400139"/>
            <a:ext cx="4880267" cy="3734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07986" y="7590974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82682" y="5931575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 descr="Устройство электрокардиографа">
            <a:extLst>
              <a:ext uri="{FF2B5EF4-FFF2-40B4-BE49-F238E27FC236}">
                <a16:creationId xmlns:a16="http://schemas.microsoft.com/office/drawing/2014/main" id="{2F0ACD55-5521-41A4-946D-CD1C68D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807986" y="426925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039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"/>
    </mc:Choice>
    <mc:Fallback>
      <p:transition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2"/>
            <a:ext cx="6379769" cy="67502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07986" y="7590974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0080DCEE-E7F8-4325-AEFA-AE94E71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82682" y="5931575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 descr="Устройство электрокардиографа">
            <a:extLst>
              <a:ext uri="{FF2B5EF4-FFF2-40B4-BE49-F238E27FC236}">
                <a16:creationId xmlns:a16="http://schemas.microsoft.com/office/drawing/2014/main" id="{2F0ACD55-5521-41A4-946D-CD1C68D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807986" y="426925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Medical Equipment Consulting | Envista Forensics">
            <a:extLst>
              <a:ext uri="{FF2B5EF4-FFF2-40B4-BE49-F238E27FC236}">
                <a16:creationId xmlns:a16="http://schemas.microsoft.com/office/drawing/2014/main" id="{BE8E2619-B221-4101-94FF-C958729B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7799443" y="2807161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7780"/>
      </p:ext>
    </p:extLst>
  </p:cSld>
  <p:clrMapOvr>
    <a:masterClrMapping/>
  </p:clrMapOvr>
  <p:transition spd="slow" advTm="1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0.24349 -0.0053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4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EAE2177E-ECEB-4B16-8531-A957F30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9510241" y="5014040"/>
            <a:ext cx="2114472" cy="1736224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7C30FD43-9B3C-4ECE-BC5A-63CAA881AF3F}"/>
              </a:ext>
            </a:extLst>
          </p:cNvPr>
          <p:cNvSpPr/>
          <p:nvPr/>
        </p:nvSpPr>
        <p:spPr>
          <a:xfrm>
            <a:off x="1" y="0"/>
            <a:ext cx="5812229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FE2DE07-5E60-42B6-8F17-CCED5A3F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462819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791F9F0-1B44-401C-87C5-DBCD05DEC672}"/>
              </a:ext>
            </a:extLst>
          </p:cNvPr>
          <p:cNvSpPr/>
          <p:nvPr/>
        </p:nvSpPr>
        <p:spPr>
          <a:xfrm>
            <a:off x="5812230" y="-12200"/>
            <a:ext cx="6379769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 descr="Дефібрилятор- монітор DEFIGARD Touch 7">
            <a:extLst>
              <a:ext uri="{FF2B5EF4-FFF2-40B4-BE49-F238E27FC236}">
                <a16:creationId xmlns:a16="http://schemas.microsoft.com/office/drawing/2014/main" id="{A7754535-45E5-4094-A89B-82E88CE5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0869" b="28184"/>
          <a:stretch>
            <a:fillRect/>
          </a:stretch>
        </p:blipFill>
        <p:spPr bwMode="auto">
          <a:xfrm>
            <a:off x="10807986" y="7255371"/>
            <a:ext cx="1409317" cy="1157212"/>
          </a:xfrm>
          <a:custGeom>
            <a:avLst/>
            <a:gdLst>
              <a:gd name="connsiteX0" fmla="*/ 1057236 w 2114472"/>
              <a:gd name="connsiteY0" fmla="*/ 0 h 1736226"/>
              <a:gd name="connsiteX1" fmla="*/ 2114472 w 2114472"/>
              <a:gd name="connsiteY1" fmla="*/ 868113 h 1736226"/>
              <a:gd name="connsiteX2" fmla="*/ 1057236 w 2114472"/>
              <a:gd name="connsiteY2" fmla="*/ 1736226 h 1736226"/>
              <a:gd name="connsiteX3" fmla="*/ 0 w 2114472"/>
              <a:gd name="connsiteY3" fmla="*/ 868113 h 1736226"/>
              <a:gd name="connsiteX4" fmla="*/ 1057236 w 2114472"/>
              <a:gd name="connsiteY4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472" h="1736226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47559"/>
                  <a:pt x="1641131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 descr="Монітор пацієнта: що це таке і що показує?">
            <a:extLst>
              <a:ext uri="{FF2B5EF4-FFF2-40B4-BE49-F238E27FC236}">
                <a16:creationId xmlns:a16="http://schemas.microsoft.com/office/drawing/2014/main" id="{534626D5-E3F8-49DD-987F-D03A74C3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86" r="6510"/>
          <a:stretch>
            <a:fillRect/>
          </a:stretch>
        </p:blipFill>
        <p:spPr bwMode="auto">
          <a:xfrm>
            <a:off x="10782682" y="5931575"/>
            <a:ext cx="1409317" cy="1157211"/>
          </a:xfrm>
          <a:custGeom>
            <a:avLst/>
            <a:gdLst>
              <a:gd name="connsiteX0" fmla="*/ 1057236 w 2114472"/>
              <a:gd name="connsiteY0" fmla="*/ 0 h 1736224"/>
              <a:gd name="connsiteX1" fmla="*/ 2114472 w 2114472"/>
              <a:gd name="connsiteY1" fmla="*/ 868113 h 1736224"/>
              <a:gd name="connsiteX2" fmla="*/ 1165332 w 2114472"/>
              <a:gd name="connsiteY2" fmla="*/ 1731744 h 1736224"/>
              <a:gd name="connsiteX3" fmla="*/ 1057284 w 2114472"/>
              <a:gd name="connsiteY3" fmla="*/ 1736224 h 1736224"/>
              <a:gd name="connsiteX4" fmla="*/ 1057188 w 2114472"/>
              <a:gd name="connsiteY4" fmla="*/ 1736224 h 1736224"/>
              <a:gd name="connsiteX5" fmla="*/ 949140 w 2114472"/>
              <a:gd name="connsiteY5" fmla="*/ 1731744 h 1736224"/>
              <a:gd name="connsiteX6" fmla="*/ 0 w 2114472"/>
              <a:gd name="connsiteY6" fmla="*/ 868113 h 1736224"/>
              <a:gd name="connsiteX7" fmla="*/ 1057236 w 2114472"/>
              <a:gd name="connsiteY7" fmla="*/ 0 h 173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4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284" y="1736224"/>
                </a:lnTo>
                <a:lnTo>
                  <a:pt x="1057188" y="1736224"/>
                </a:lnTo>
                <a:lnTo>
                  <a:pt x="949140" y="1731744"/>
                </a:lnTo>
                <a:cubicBezTo>
                  <a:pt x="416023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Устройство электрокардиографа">
            <a:extLst>
              <a:ext uri="{FF2B5EF4-FFF2-40B4-BE49-F238E27FC236}">
                <a16:creationId xmlns:a16="http://schemas.microsoft.com/office/drawing/2014/main" id="{BBCDE661-C056-4506-A71D-458F27F0D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>
            <a:fillRect/>
          </a:stretch>
        </p:blipFill>
        <p:spPr bwMode="auto">
          <a:xfrm>
            <a:off x="10807986" y="4269256"/>
            <a:ext cx="1409316" cy="1157212"/>
          </a:xfrm>
          <a:custGeom>
            <a:avLst/>
            <a:gdLst>
              <a:gd name="connsiteX0" fmla="*/ 1057236 w 2114471"/>
              <a:gd name="connsiteY0" fmla="*/ 0 h 1736226"/>
              <a:gd name="connsiteX1" fmla="*/ 2109014 w 2114471"/>
              <a:gd name="connsiteY1" fmla="*/ 779354 h 1736226"/>
              <a:gd name="connsiteX2" fmla="*/ 2114471 w 2114471"/>
              <a:gd name="connsiteY2" fmla="*/ 868097 h 1736226"/>
              <a:gd name="connsiteX3" fmla="*/ 2114471 w 2114471"/>
              <a:gd name="connsiteY3" fmla="*/ 868130 h 1736226"/>
              <a:gd name="connsiteX4" fmla="*/ 2109014 w 2114471"/>
              <a:gd name="connsiteY4" fmla="*/ 956873 h 1736226"/>
              <a:gd name="connsiteX5" fmla="*/ 1057236 w 2114471"/>
              <a:gd name="connsiteY5" fmla="*/ 1736226 h 1736226"/>
              <a:gd name="connsiteX6" fmla="*/ 0 w 2114471"/>
              <a:gd name="connsiteY6" fmla="*/ 868113 h 1736226"/>
              <a:gd name="connsiteX7" fmla="*/ 1057236 w 2114471"/>
              <a:gd name="connsiteY7" fmla="*/ 0 h 173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1" h="1736226">
                <a:moveTo>
                  <a:pt x="1057236" y="0"/>
                </a:moveTo>
                <a:cubicBezTo>
                  <a:pt x="1604638" y="0"/>
                  <a:pt x="2054873" y="341602"/>
                  <a:pt x="2109014" y="779354"/>
                </a:cubicBezTo>
                <a:lnTo>
                  <a:pt x="2114471" y="868097"/>
                </a:lnTo>
                <a:lnTo>
                  <a:pt x="2114471" y="868130"/>
                </a:lnTo>
                <a:lnTo>
                  <a:pt x="2109014" y="956873"/>
                </a:lnTo>
                <a:cubicBezTo>
                  <a:pt x="2054873" y="1394624"/>
                  <a:pt x="1604638" y="1736226"/>
                  <a:pt x="1057236" y="1736226"/>
                </a:cubicBezTo>
                <a:cubicBezTo>
                  <a:pt x="473341" y="1736226"/>
                  <a:pt x="0" y="1347559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 descr="Medical Equipment Consulting | Envista Forensics">
            <a:extLst>
              <a:ext uri="{FF2B5EF4-FFF2-40B4-BE49-F238E27FC236}">
                <a16:creationId xmlns:a16="http://schemas.microsoft.com/office/drawing/2014/main" id="{2559E649-97C8-4C0F-9873-00056C8A8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114"/>
          <a:stretch>
            <a:fillRect/>
          </a:stretch>
        </p:blipFill>
        <p:spPr bwMode="auto">
          <a:xfrm>
            <a:off x="10772045" y="2773522"/>
            <a:ext cx="1409321" cy="1157212"/>
          </a:xfrm>
          <a:custGeom>
            <a:avLst/>
            <a:gdLst>
              <a:gd name="connsiteX0" fmla="*/ 1057236 w 2114472"/>
              <a:gd name="connsiteY0" fmla="*/ 0 h 1736221"/>
              <a:gd name="connsiteX1" fmla="*/ 2114472 w 2114472"/>
              <a:gd name="connsiteY1" fmla="*/ 868113 h 1736221"/>
              <a:gd name="connsiteX2" fmla="*/ 1165332 w 2114472"/>
              <a:gd name="connsiteY2" fmla="*/ 1731744 h 1736221"/>
              <a:gd name="connsiteX3" fmla="*/ 1057357 w 2114472"/>
              <a:gd name="connsiteY3" fmla="*/ 1736221 h 1736221"/>
              <a:gd name="connsiteX4" fmla="*/ 1057116 w 2114472"/>
              <a:gd name="connsiteY4" fmla="*/ 1736221 h 1736221"/>
              <a:gd name="connsiteX5" fmla="*/ 949140 w 2114472"/>
              <a:gd name="connsiteY5" fmla="*/ 1731744 h 1736221"/>
              <a:gd name="connsiteX6" fmla="*/ 0 w 2114472"/>
              <a:gd name="connsiteY6" fmla="*/ 868113 h 1736221"/>
              <a:gd name="connsiteX7" fmla="*/ 1057236 w 2114472"/>
              <a:gd name="connsiteY7" fmla="*/ 0 h 173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472" h="1736221">
                <a:moveTo>
                  <a:pt x="1057236" y="0"/>
                </a:moveTo>
                <a:cubicBezTo>
                  <a:pt x="1641131" y="0"/>
                  <a:pt x="2114472" y="388667"/>
                  <a:pt x="2114472" y="868113"/>
                </a:cubicBezTo>
                <a:cubicBezTo>
                  <a:pt x="2114472" y="1317594"/>
                  <a:pt x="1698450" y="1687288"/>
                  <a:pt x="1165332" y="1731744"/>
                </a:cubicBezTo>
                <a:lnTo>
                  <a:pt x="1057357" y="1736221"/>
                </a:lnTo>
                <a:lnTo>
                  <a:pt x="1057116" y="1736221"/>
                </a:lnTo>
                <a:lnTo>
                  <a:pt x="949140" y="1731744"/>
                </a:lnTo>
                <a:cubicBezTo>
                  <a:pt x="416022" y="1687288"/>
                  <a:pt x="0" y="1317594"/>
                  <a:pt x="0" y="868113"/>
                </a:cubicBezTo>
                <a:cubicBezTo>
                  <a:pt x="0" y="388667"/>
                  <a:pt x="473341" y="0"/>
                  <a:pt x="1057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4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"/>
    </mc:Choice>
    <mc:Fallback>
      <p:transition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TM02836342[[fn=Іон]]</Template>
  <TotalTime>10031</TotalTime>
  <Words>929</Words>
  <Application>Microsoft Office PowerPoint</Application>
  <PresentationFormat>Широкий екран</PresentationFormat>
  <Paragraphs>82</Paragraphs>
  <Slides>31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Тема Office</vt:lpstr>
      <vt:lpstr> </vt:lpstr>
      <vt:lpstr>Штучний інтелект у медицині</vt:lpstr>
      <vt:lpstr>Комп’ютерні технології як частина медицини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Штучний інтелект в медицині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Висновок Комп’ютерні технології стали невід’ємною частиною медицини. Вони допомагають швидко діагностувати хвороби, контролювати життєві показники пацієнтів та навіть рятувати життя у критичних ситуаціях. Використання таких приладів робить медичну допомогу точнішою, швидшою та безпечнішою.</vt:lpstr>
      <vt:lpstr>ДЯКУЮ ЗА УВАГУ!!!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Василь</dc:creator>
  <cp:lastModifiedBy>Velychko Vasyl</cp:lastModifiedBy>
  <cp:revision>1</cp:revision>
  <dcterms:created xsi:type="dcterms:W3CDTF">2025-09-17T12:54:15Z</dcterms:created>
  <dcterms:modified xsi:type="dcterms:W3CDTF">2025-09-24T12:05:47Z</dcterms:modified>
</cp:coreProperties>
</file>